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7" r:id="rId8"/>
    <p:sldId id="262" r:id="rId9"/>
    <p:sldId id="268" r:id="rId10"/>
    <p:sldId id="263" r:id="rId11"/>
    <p:sldId id="269" r:id="rId12"/>
    <p:sldId id="264" r:id="rId13"/>
    <p:sldId id="265"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9.PNG>
</file>

<file path=ppt/media/image2.jpg>
</file>

<file path=ppt/media/image3.jpg>
</file>

<file path=ppt/media/image5.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5/3/2022</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BE3BE-A3ED-48AA-9A57-1B14CCAFC268}"/>
              </a:ext>
            </a:extLst>
          </p:cNvPr>
          <p:cNvSpPr>
            <a:spLocks noGrp="1"/>
          </p:cNvSpPr>
          <p:nvPr>
            <p:ph type="ctrTitle"/>
          </p:nvPr>
        </p:nvSpPr>
        <p:spPr>
          <a:xfrm>
            <a:off x="2183906" y="315980"/>
            <a:ext cx="6533965" cy="580665"/>
          </a:xfrm>
        </p:spPr>
        <p:txBody>
          <a:bodyPr>
            <a:noAutofit/>
          </a:bodyPr>
          <a:lstStyle/>
          <a:p>
            <a:r>
              <a:rPr lang="en-IN" sz="3600" b="1" dirty="0">
                <a:solidFill>
                  <a:srgbClr val="FF0000"/>
                </a:solidFill>
              </a:rPr>
              <a:t>EXPLO PRESENTATION</a:t>
            </a:r>
          </a:p>
        </p:txBody>
      </p:sp>
      <p:sp>
        <p:nvSpPr>
          <p:cNvPr id="5" name="TextBox 4">
            <a:extLst>
              <a:ext uri="{FF2B5EF4-FFF2-40B4-BE49-F238E27FC236}">
                <a16:creationId xmlns:a16="http://schemas.microsoft.com/office/drawing/2014/main" id="{1B0AC626-624B-4222-88C7-B0862562877B}"/>
              </a:ext>
            </a:extLst>
          </p:cNvPr>
          <p:cNvSpPr txBox="1"/>
          <p:nvPr/>
        </p:nvSpPr>
        <p:spPr>
          <a:xfrm>
            <a:off x="2521258" y="1012149"/>
            <a:ext cx="3817398" cy="584775"/>
          </a:xfrm>
          <a:prstGeom prst="rect">
            <a:avLst/>
          </a:prstGeom>
          <a:noFill/>
        </p:spPr>
        <p:txBody>
          <a:bodyPr wrap="square" rtlCol="0">
            <a:spAutoFit/>
          </a:bodyPr>
          <a:lstStyle/>
          <a:p>
            <a:r>
              <a:rPr lang="en-IN" sz="3200" b="1" dirty="0">
                <a:solidFill>
                  <a:srgbClr val="FF0000"/>
                </a:solidFill>
              </a:rPr>
              <a:t>Problem statement :</a:t>
            </a:r>
          </a:p>
        </p:txBody>
      </p:sp>
      <p:sp>
        <p:nvSpPr>
          <p:cNvPr id="6" name="TextBox 5">
            <a:extLst>
              <a:ext uri="{FF2B5EF4-FFF2-40B4-BE49-F238E27FC236}">
                <a16:creationId xmlns:a16="http://schemas.microsoft.com/office/drawing/2014/main" id="{9D0D6242-CD90-4F9C-95DB-BF6749D78AFD}"/>
              </a:ext>
            </a:extLst>
          </p:cNvPr>
          <p:cNvSpPr txBox="1"/>
          <p:nvPr/>
        </p:nvSpPr>
        <p:spPr>
          <a:xfrm>
            <a:off x="2530136" y="1695635"/>
            <a:ext cx="9046346" cy="1477328"/>
          </a:xfrm>
          <a:prstGeom prst="rect">
            <a:avLst/>
          </a:prstGeom>
          <a:noFill/>
        </p:spPr>
        <p:txBody>
          <a:bodyPr wrap="square" rtlCol="0">
            <a:spAutoFit/>
          </a:bodyPr>
          <a:lstStyle/>
          <a:p>
            <a:r>
              <a:rPr lang="en-IN" dirty="0"/>
              <a:t>We often come close to some photos that belong to our grandparents and as they are black and white we always wonder what were the actual colours, so to overcome this problem we will create a deep learning model that works along with Gan’s to colorize black and white photos.</a:t>
            </a:r>
          </a:p>
          <a:p>
            <a:endParaRPr lang="en-IN" dirty="0"/>
          </a:p>
        </p:txBody>
      </p:sp>
      <p:pic>
        <p:nvPicPr>
          <p:cNvPr id="8" name="Picture 7" descr="A person sitting on a chair&#10;&#10;Description automatically generated with medium confidence">
            <a:extLst>
              <a:ext uri="{FF2B5EF4-FFF2-40B4-BE49-F238E27FC236}">
                <a16:creationId xmlns:a16="http://schemas.microsoft.com/office/drawing/2014/main" id="{67E8AC16-D73B-4BFB-962B-ADF0C7042A93}"/>
              </a:ext>
            </a:extLst>
          </p:cNvPr>
          <p:cNvPicPr>
            <a:picLocks noChangeAspect="1"/>
          </p:cNvPicPr>
          <p:nvPr/>
        </p:nvPicPr>
        <p:blipFill>
          <a:blip r:embed="rId2"/>
          <a:stretch>
            <a:fillRect/>
          </a:stretch>
        </p:blipFill>
        <p:spPr>
          <a:xfrm>
            <a:off x="5246703" y="4239580"/>
            <a:ext cx="2530136" cy="2290439"/>
          </a:xfrm>
          <a:prstGeom prst="rect">
            <a:avLst/>
          </a:prstGeom>
        </p:spPr>
      </p:pic>
      <p:pic>
        <p:nvPicPr>
          <p:cNvPr id="10" name="Picture 9">
            <a:extLst>
              <a:ext uri="{FF2B5EF4-FFF2-40B4-BE49-F238E27FC236}">
                <a16:creationId xmlns:a16="http://schemas.microsoft.com/office/drawing/2014/main" id="{87FDDCD7-9847-4791-9EFB-77E7D6C8D0B0}"/>
              </a:ext>
            </a:extLst>
          </p:cNvPr>
          <p:cNvPicPr>
            <a:picLocks noChangeAspect="1"/>
          </p:cNvPicPr>
          <p:nvPr/>
        </p:nvPicPr>
        <p:blipFill>
          <a:blip r:embed="rId3"/>
          <a:stretch>
            <a:fillRect/>
          </a:stretch>
        </p:blipFill>
        <p:spPr>
          <a:xfrm>
            <a:off x="8655728" y="4071563"/>
            <a:ext cx="3417903" cy="2626475"/>
          </a:xfrm>
          <a:prstGeom prst="rect">
            <a:avLst/>
          </a:prstGeom>
        </p:spPr>
      </p:pic>
      <p:sp>
        <p:nvSpPr>
          <p:cNvPr id="11" name="TextBox 10">
            <a:extLst>
              <a:ext uri="{FF2B5EF4-FFF2-40B4-BE49-F238E27FC236}">
                <a16:creationId xmlns:a16="http://schemas.microsoft.com/office/drawing/2014/main" id="{E26C2417-FC7A-4349-9144-23AEA713D915}"/>
              </a:ext>
            </a:extLst>
          </p:cNvPr>
          <p:cNvSpPr txBox="1"/>
          <p:nvPr/>
        </p:nvSpPr>
        <p:spPr>
          <a:xfrm>
            <a:off x="2530136" y="2880752"/>
            <a:ext cx="9215021" cy="923330"/>
          </a:xfrm>
          <a:prstGeom prst="rect">
            <a:avLst/>
          </a:prstGeom>
          <a:noFill/>
        </p:spPr>
        <p:txBody>
          <a:bodyPr wrap="square" rtlCol="0">
            <a:spAutoFit/>
          </a:bodyPr>
          <a:lstStyle/>
          <a:p>
            <a:r>
              <a:rPr lang="en-IN" dirty="0"/>
              <a:t>It’s not the first time someone is trying to solve this problem it has been tried multiple time using different methods like using regression models along with convo nets  but applying  Gan’s is still the most efficient way.</a:t>
            </a:r>
          </a:p>
        </p:txBody>
      </p:sp>
    </p:spTree>
    <p:extLst>
      <p:ext uri="{BB962C8B-B14F-4D97-AF65-F5344CB8AC3E}">
        <p14:creationId xmlns:p14="http://schemas.microsoft.com/office/powerpoint/2010/main" val="925417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BA6AD6-B3EF-4E82-B8B0-98AAF94E91DF}"/>
              </a:ext>
            </a:extLst>
          </p:cNvPr>
          <p:cNvSpPr txBox="1"/>
          <p:nvPr/>
        </p:nvSpPr>
        <p:spPr>
          <a:xfrm>
            <a:off x="3923930" y="204186"/>
            <a:ext cx="4021584" cy="646331"/>
          </a:xfrm>
          <a:prstGeom prst="rect">
            <a:avLst/>
          </a:prstGeom>
          <a:noFill/>
        </p:spPr>
        <p:txBody>
          <a:bodyPr wrap="square" rtlCol="0">
            <a:spAutoFit/>
          </a:bodyPr>
          <a:lstStyle/>
          <a:p>
            <a:r>
              <a:rPr lang="en-IN" sz="3600" b="1" dirty="0">
                <a:solidFill>
                  <a:srgbClr val="FF0000"/>
                </a:solidFill>
              </a:rPr>
              <a:t>Training The Model</a:t>
            </a:r>
          </a:p>
        </p:txBody>
      </p:sp>
      <p:sp>
        <p:nvSpPr>
          <p:cNvPr id="3" name="TextBox 2">
            <a:extLst>
              <a:ext uri="{FF2B5EF4-FFF2-40B4-BE49-F238E27FC236}">
                <a16:creationId xmlns:a16="http://schemas.microsoft.com/office/drawing/2014/main" id="{C8165CE1-AC10-455A-8F9D-3664EA47D4E9}"/>
              </a:ext>
            </a:extLst>
          </p:cNvPr>
          <p:cNvSpPr txBox="1"/>
          <p:nvPr/>
        </p:nvSpPr>
        <p:spPr>
          <a:xfrm>
            <a:off x="1704513" y="967666"/>
            <a:ext cx="10306974" cy="1477328"/>
          </a:xfrm>
          <a:prstGeom prst="rect">
            <a:avLst/>
          </a:prstGeom>
          <a:noFill/>
        </p:spPr>
        <p:txBody>
          <a:bodyPr wrap="square" rtlCol="0">
            <a:spAutoFit/>
          </a:bodyPr>
          <a:lstStyle/>
          <a:p>
            <a:r>
              <a:rPr lang="en-IN" dirty="0"/>
              <a:t>For a model with CIFAR-10 dataset which is a dataset much larger than our dataset it takes around 43 hours to train the model for 400 epochs with around 128 features . So to train the same model using </a:t>
            </a:r>
            <a:r>
              <a:rPr lang="en-IN" dirty="0" err="1"/>
              <a:t>dcgaan</a:t>
            </a:r>
            <a:r>
              <a:rPr lang="en-IN" dirty="0"/>
              <a:t> model for 100 epochs will take about </a:t>
            </a:r>
            <a:r>
              <a:rPr lang="en-IN" dirty="0">
                <a:solidFill>
                  <a:srgbClr val="FF0000"/>
                </a:solidFill>
              </a:rPr>
              <a:t>2.5 hours </a:t>
            </a:r>
            <a:r>
              <a:rPr lang="en-IN" dirty="0"/>
              <a:t>.</a:t>
            </a:r>
          </a:p>
          <a:p>
            <a:r>
              <a:rPr lang="en-IN" dirty="0"/>
              <a:t>Now we train our model on 100 epochs and   512 features but we use a relatively small dataset.</a:t>
            </a:r>
          </a:p>
          <a:p>
            <a:r>
              <a:rPr lang="en-IN" dirty="0"/>
              <a:t>So it takes out model about   </a:t>
            </a:r>
            <a:r>
              <a:rPr lang="en-IN" dirty="0">
                <a:solidFill>
                  <a:srgbClr val="FF0000"/>
                </a:solidFill>
              </a:rPr>
              <a:t>5009 seconds(or we can say 1:23:29 hours) </a:t>
            </a:r>
            <a:r>
              <a:rPr lang="en-IN" dirty="0"/>
              <a:t>to train the model.</a:t>
            </a:r>
          </a:p>
        </p:txBody>
      </p:sp>
      <p:pic>
        <p:nvPicPr>
          <p:cNvPr id="6" name="Picture 5" descr="Diagram&#10;&#10;Description automatically generated">
            <a:extLst>
              <a:ext uri="{FF2B5EF4-FFF2-40B4-BE49-F238E27FC236}">
                <a16:creationId xmlns:a16="http://schemas.microsoft.com/office/drawing/2014/main" id="{D34C6F63-B2BB-4190-ABC5-A58E93F4E5D0}"/>
              </a:ext>
            </a:extLst>
          </p:cNvPr>
          <p:cNvPicPr>
            <a:picLocks noChangeAspect="1"/>
          </p:cNvPicPr>
          <p:nvPr/>
        </p:nvPicPr>
        <p:blipFill>
          <a:blip r:embed="rId2"/>
          <a:stretch>
            <a:fillRect/>
          </a:stretch>
        </p:blipFill>
        <p:spPr>
          <a:xfrm>
            <a:off x="2745301" y="2416391"/>
            <a:ext cx="7917866" cy="4237423"/>
          </a:xfrm>
          <a:prstGeom prst="rect">
            <a:avLst/>
          </a:prstGeom>
        </p:spPr>
      </p:pic>
      <p:sp>
        <p:nvSpPr>
          <p:cNvPr id="7" name="Arrow: Right 6">
            <a:extLst>
              <a:ext uri="{FF2B5EF4-FFF2-40B4-BE49-F238E27FC236}">
                <a16:creationId xmlns:a16="http://schemas.microsoft.com/office/drawing/2014/main" id="{0E520E61-65C4-4078-97DE-389D69C1E4F7}"/>
              </a:ext>
            </a:extLst>
          </p:cNvPr>
          <p:cNvSpPr/>
          <p:nvPr/>
        </p:nvSpPr>
        <p:spPr>
          <a:xfrm>
            <a:off x="2220685" y="2733869"/>
            <a:ext cx="765110" cy="13995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Right 7">
            <a:extLst>
              <a:ext uri="{FF2B5EF4-FFF2-40B4-BE49-F238E27FC236}">
                <a16:creationId xmlns:a16="http://schemas.microsoft.com/office/drawing/2014/main" id="{AF4AEBDA-5B1F-4F24-B3CF-47CFCBAF0580}"/>
              </a:ext>
            </a:extLst>
          </p:cNvPr>
          <p:cNvSpPr/>
          <p:nvPr/>
        </p:nvSpPr>
        <p:spPr>
          <a:xfrm flipV="1">
            <a:off x="2220685" y="5022979"/>
            <a:ext cx="765110" cy="1364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5406E702-78AB-4994-A5F8-1908222A34E7}"/>
              </a:ext>
            </a:extLst>
          </p:cNvPr>
          <p:cNvSpPr txBox="1"/>
          <p:nvPr/>
        </p:nvSpPr>
        <p:spPr>
          <a:xfrm>
            <a:off x="1121349" y="2619182"/>
            <a:ext cx="1166327" cy="369332"/>
          </a:xfrm>
          <a:prstGeom prst="rect">
            <a:avLst/>
          </a:prstGeom>
          <a:noFill/>
        </p:spPr>
        <p:txBody>
          <a:bodyPr wrap="square" rtlCol="0">
            <a:spAutoFit/>
          </a:bodyPr>
          <a:lstStyle/>
          <a:p>
            <a:r>
              <a:rPr lang="en-IN" dirty="0">
                <a:solidFill>
                  <a:srgbClr val="FF0000"/>
                </a:solidFill>
              </a:rPr>
              <a:t>Generator</a:t>
            </a:r>
          </a:p>
        </p:txBody>
      </p:sp>
      <p:sp>
        <p:nvSpPr>
          <p:cNvPr id="10" name="TextBox 9">
            <a:extLst>
              <a:ext uri="{FF2B5EF4-FFF2-40B4-BE49-F238E27FC236}">
                <a16:creationId xmlns:a16="http://schemas.microsoft.com/office/drawing/2014/main" id="{460C9267-FD3D-4618-B1FD-8EA30902329B}"/>
              </a:ext>
            </a:extLst>
          </p:cNvPr>
          <p:cNvSpPr txBox="1"/>
          <p:nvPr/>
        </p:nvSpPr>
        <p:spPr>
          <a:xfrm>
            <a:off x="804109" y="4906550"/>
            <a:ext cx="1483567" cy="369332"/>
          </a:xfrm>
          <a:prstGeom prst="rect">
            <a:avLst/>
          </a:prstGeom>
          <a:noFill/>
        </p:spPr>
        <p:txBody>
          <a:bodyPr wrap="square" rtlCol="0">
            <a:spAutoFit/>
          </a:bodyPr>
          <a:lstStyle/>
          <a:p>
            <a:r>
              <a:rPr lang="en-IN" dirty="0">
                <a:solidFill>
                  <a:srgbClr val="FF0000"/>
                </a:solidFill>
              </a:rPr>
              <a:t>discriminator</a:t>
            </a:r>
          </a:p>
        </p:txBody>
      </p:sp>
      <p:sp>
        <p:nvSpPr>
          <p:cNvPr id="11" name="Arrow: Right 10">
            <a:extLst>
              <a:ext uri="{FF2B5EF4-FFF2-40B4-BE49-F238E27FC236}">
                <a16:creationId xmlns:a16="http://schemas.microsoft.com/office/drawing/2014/main" id="{2755AD25-0279-42DD-856D-584D76F798A2}"/>
              </a:ext>
            </a:extLst>
          </p:cNvPr>
          <p:cNvSpPr/>
          <p:nvPr/>
        </p:nvSpPr>
        <p:spPr>
          <a:xfrm rot="1481324">
            <a:off x="2482298" y="4282918"/>
            <a:ext cx="1189704" cy="13647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Arrow: Right 11">
            <a:extLst>
              <a:ext uri="{FF2B5EF4-FFF2-40B4-BE49-F238E27FC236}">
                <a16:creationId xmlns:a16="http://schemas.microsoft.com/office/drawing/2014/main" id="{C37A7BBE-748A-4BFB-86B0-4D7A6E11F40F}"/>
              </a:ext>
            </a:extLst>
          </p:cNvPr>
          <p:cNvSpPr/>
          <p:nvPr/>
        </p:nvSpPr>
        <p:spPr>
          <a:xfrm rot="1072798" flipV="1">
            <a:off x="2547875" y="4219906"/>
            <a:ext cx="2853931" cy="1490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Arrow: Right 12">
            <a:extLst>
              <a:ext uri="{FF2B5EF4-FFF2-40B4-BE49-F238E27FC236}">
                <a16:creationId xmlns:a16="http://schemas.microsoft.com/office/drawing/2014/main" id="{31AB4C34-1362-43F0-AB76-8B77C411B82E}"/>
              </a:ext>
            </a:extLst>
          </p:cNvPr>
          <p:cNvSpPr/>
          <p:nvPr/>
        </p:nvSpPr>
        <p:spPr>
          <a:xfrm rot="595590">
            <a:off x="2617184" y="4074629"/>
            <a:ext cx="5918692" cy="1902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9C72F615-63A9-4DB2-A73D-D6B52AC4F57C}"/>
              </a:ext>
            </a:extLst>
          </p:cNvPr>
          <p:cNvSpPr txBox="1"/>
          <p:nvPr/>
        </p:nvSpPr>
        <p:spPr>
          <a:xfrm>
            <a:off x="951723" y="3338718"/>
            <a:ext cx="1877554" cy="1169551"/>
          </a:xfrm>
          <a:prstGeom prst="rect">
            <a:avLst/>
          </a:prstGeom>
          <a:noFill/>
        </p:spPr>
        <p:txBody>
          <a:bodyPr wrap="square" rtlCol="0">
            <a:spAutoFit/>
          </a:bodyPr>
          <a:lstStyle/>
          <a:p>
            <a:r>
              <a:rPr lang="en-IN" sz="1400" dirty="0">
                <a:solidFill>
                  <a:srgbClr val="FF0000"/>
                </a:solidFill>
              </a:rPr>
              <a:t>Now we can see as we progress through different epochs the image quality gets better</a:t>
            </a:r>
          </a:p>
        </p:txBody>
      </p:sp>
    </p:spTree>
    <p:extLst>
      <p:ext uri="{BB962C8B-B14F-4D97-AF65-F5344CB8AC3E}">
        <p14:creationId xmlns:p14="http://schemas.microsoft.com/office/powerpoint/2010/main" val="1298643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20220503-WA0073_1">
            <a:hlinkClick r:id="" action="ppaction://media"/>
            <a:extLst>
              <a:ext uri="{FF2B5EF4-FFF2-40B4-BE49-F238E27FC236}">
                <a16:creationId xmlns:a16="http://schemas.microsoft.com/office/drawing/2014/main" id="{A5FB0E23-121B-4F6B-8B66-5C9130C1322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232849"/>
          </a:xfrm>
          <a:prstGeom prst="rect">
            <a:avLst/>
          </a:prstGeom>
        </p:spPr>
      </p:pic>
      <p:sp>
        <p:nvSpPr>
          <p:cNvPr id="4" name="TextBox 3">
            <a:extLst>
              <a:ext uri="{FF2B5EF4-FFF2-40B4-BE49-F238E27FC236}">
                <a16:creationId xmlns:a16="http://schemas.microsoft.com/office/drawing/2014/main" id="{30CF8BC5-BB6E-477B-9E6E-9EE7E928697D}"/>
              </a:ext>
            </a:extLst>
          </p:cNvPr>
          <p:cNvSpPr txBox="1"/>
          <p:nvPr/>
        </p:nvSpPr>
        <p:spPr>
          <a:xfrm>
            <a:off x="5206482" y="242596"/>
            <a:ext cx="4049485" cy="382555"/>
          </a:xfrm>
          <a:prstGeom prst="rect">
            <a:avLst/>
          </a:prstGeom>
          <a:noFill/>
        </p:spPr>
        <p:txBody>
          <a:bodyPr wrap="square" rtlCol="0">
            <a:spAutoFit/>
          </a:bodyPr>
          <a:lstStyle/>
          <a:p>
            <a:r>
              <a:rPr lang="en-IN" dirty="0">
                <a:solidFill>
                  <a:srgbClr val="FF0000"/>
                </a:solidFill>
              </a:rPr>
              <a:t>Training video</a:t>
            </a:r>
          </a:p>
        </p:txBody>
      </p:sp>
    </p:spTree>
    <p:extLst>
      <p:ext uri="{BB962C8B-B14F-4D97-AF65-F5344CB8AC3E}">
        <p14:creationId xmlns:p14="http://schemas.microsoft.com/office/powerpoint/2010/main" val="3589942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5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847F79-3AFE-44DE-A6B6-7D0F31C3ECEA}"/>
              </a:ext>
            </a:extLst>
          </p:cNvPr>
          <p:cNvSpPr txBox="1"/>
          <p:nvPr/>
        </p:nvSpPr>
        <p:spPr>
          <a:xfrm>
            <a:off x="4669654" y="248575"/>
            <a:ext cx="2805344" cy="646331"/>
          </a:xfrm>
          <a:prstGeom prst="rect">
            <a:avLst/>
          </a:prstGeom>
          <a:noFill/>
        </p:spPr>
        <p:txBody>
          <a:bodyPr wrap="square" rtlCol="0">
            <a:spAutoFit/>
          </a:bodyPr>
          <a:lstStyle/>
          <a:p>
            <a:r>
              <a:rPr lang="en-IN" sz="3600" b="1" dirty="0">
                <a:solidFill>
                  <a:srgbClr val="FF0000"/>
                </a:solidFill>
              </a:rPr>
              <a:t>Results</a:t>
            </a:r>
          </a:p>
        </p:txBody>
      </p:sp>
      <p:sp>
        <p:nvSpPr>
          <p:cNvPr id="3" name="TextBox 2">
            <a:extLst>
              <a:ext uri="{FF2B5EF4-FFF2-40B4-BE49-F238E27FC236}">
                <a16:creationId xmlns:a16="http://schemas.microsoft.com/office/drawing/2014/main" id="{CA14A4F8-484F-4EFF-97EE-989507A0BD1C}"/>
              </a:ext>
            </a:extLst>
          </p:cNvPr>
          <p:cNvSpPr txBox="1"/>
          <p:nvPr/>
        </p:nvSpPr>
        <p:spPr>
          <a:xfrm>
            <a:off x="1686757" y="1207363"/>
            <a:ext cx="9614517" cy="646331"/>
          </a:xfrm>
          <a:prstGeom prst="rect">
            <a:avLst/>
          </a:prstGeom>
          <a:noFill/>
        </p:spPr>
        <p:txBody>
          <a:bodyPr wrap="square" rtlCol="0">
            <a:spAutoFit/>
          </a:bodyPr>
          <a:lstStyle/>
          <a:p>
            <a:r>
              <a:rPr lang="en-US" sz="1800" b="0" i="0" u="none" strike="noStrike" baseline="0" dirty="0">
                <a:solidFill>
                  <a:srgbClr val="000000"/>
                </a:solidFill>
                <a:latin typeface="Calibri" panose="020F0502020204030204" pitchFamily="34" charset="0"/>
              </a:rPr>
              <a:t>The result is shown in three columns, in the first column we have gray scale image then in the second column we have generated output using the model the in the third column we have original image. </a:t>
            </a:r>
            <a:endParaRPr lang="en-IN" dirty="0"/>
          </a:p>
        </p:txBody>
      </p:sp>
      <p:pic>
        <p:nvPicPr>
          <p:cNvPr id="7" name="Picture 6">
            <a:extLst>
              <a:ext uri="{FF2B5EF4-FFF2-40B4-BE49-F238E27FC236}">
                <a16:creationId xmlns:a16="http://schemas.microsoft.com/office/drawing/2014/main" id="{2EE32C4D-D369-49E2-AE7C-AAB6C4FEB35A}"/>
              </a:ext>
            </a:extLst>
          </p:cNvPr>
          <p:cNvPicPr>
            <a:picLocks noChangeAspect="1"/>
          </p:cNvPicPr>
          <p:nvPr/>
        </p:nvPicPr>
        <p:blipFill>
          <a:blip r:embed="rId2"/>
          <a:stretch>
            <a:fillRect/>
          </a:stretch>
        </p:blipFill>
        <p:spPr>
          <a:xfrm>
            <a:off x="3266982" y="4425848"/>
            <a:ext cx="7173157" cy="2095129"/>
          </a:xfrm>
          <a:prstGeom prst="rect">
            <a:avLst/>
          </a:prstGeom>
        </p:spPr>
      </p:pic>
      <p:pic>
        <p:nvPicPr>
          <p:cNvPr id="6" name="Picture 5">
            <a:extLst>
              <a:ext uri="{FF2B5EF4-FFF2-40B4-BE49-F238E27FC236}">
                <a16:creationId xmlns:a16="http://schemas.microsoft.com/office/drawing/2014/main" id="{2661F8B9-6DDA-46CB-9B80-313AEC30D709}"/>
              </a:ext>
            </a:extLst>
          </p:cNvPr>
          <p:cNvPicPr>
            <a:picLocks noChangeAspect="1"/>
          </p:cNvPicPr>
          <p:nvPr/>
        </p:nvPicPr>
        <p:blipFill>
          <a:blip r:embed="rId3"/>
          <a:stretch>
            <a:fillRect/>
          </a:stretch>
        </p:blipFill>
        <p:spPr>
          <a:xfrm>
            <a:off x="3266982" y="1853694"/>
            <a:ext cx="7173157" cy="2197586"/>
          </a:xfrm>
          <a:prstGeom prst="rect">
            <a:avLst/>
          </a:prstGeom>
        </p:spPr>
      </p:pic>
    </p:spTree>
    <p:extLst>
      <p:ext uri="{BB962C8B-B14F-4D97-AF65-F5344CB8AC3E}">
        <p14:creationId xmlns:p14="http://schemas.microsoft.com/office/powerpoint/2010/main" val="2528455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CD26A1-798D-4960-8226-6584F6C58B0E}"/>
              </a:ext>
            </a:extLst>
          </p:cNvPr>
          <p:cNvPicPr>
            <a:picLocks noChangeAspect="1"/>
          </p:cNvPicPr>
          <p:nvPr/>
        </p:nvPicPr>
        <p:blipFill>
          <a:blip r:embed="rId2"/>
          <a:stretch>
            <a:fillRect/>
          </a:stretch>
        </p:blipFill>
        <p:spPr>
          <a:xfrm>
            <a:off x="2667065" y="447870"/>
            <a:ext cx="7307359" cy="2408786"/>
          </a:xfrm>
          <a:prstGeom prst="rect">
            <a:avLst/>
          </a:prstGeom>
        </p:spPr>
      </p:pic>
      <p:sp>
        <p:nvSpPr>
          <p:cNvPr id="4" name="TextBox 3">
            <a:extLst>
              <a:ext uri="{FF2B5EF4-FFF2-40B4-BE49-F238E27FC236}">
                <a16:creationId xmlns:a16="http://schemas.microsoft.com/office/drawing/2014/main" id="{7DC6F4CA-B7C6-44D1-B30D-2C4728FE65F3}"/>
              </a:ext>
            </a:extLst>
          </p:cNvPr>
          <p:cNvSpPr txBox="1"/>
          <p:nvPr/>
        </p:nvSpPr>
        <p:spPr>
          <a:xfrm>
            <a:off x="1478156" y="3074436"/>
            <a:ext cx="9685175" cy="1477328"/>
          </a:xfrm>
          <a:prstGeom prst="rect">
            <a:avLst/>
          </a:prstGeom>
          <a:noFill/>
        </p:spPr>
        <p:txBody>
          <a:bodyPr wrap="square" rtlCol="0">
            <a:spAutoFit/>
          </a:bodyPr>
          <a:lstStyle/>
          <a:p>
            <a:r>
              <a:rPr lang="en-US" sz="1800" b="0" i="0" u="none" strike="noStrike" baseline="0" dirty="0">
                <a:latin typeface="Calibri" panose="020F0502020204030204" pitchFamily="34" charset="0"/>
              </a:rPr>
              <a:t>Mis-colorization was a frequent occurrence with images containing high levels of textured details. This leads us to believe that the model has identified these regions as grass since many images in the training set contained leaves or grass in an open field. </a:t>
            </a:r>
          </a:p>
          <a:p>
            <a:endParaRPr lang="en-US" sz="1800" b="0" i="0" u="none" strike="noStrike" baseline="0" dirty="0">
              <a:latin typeface="Calibri" panose="020F0502020204030204" pitchFamily="34" charset="0"/>
            </a:endParaRPr>
          </a:p>
          <a:p>
            <a:r>
              <a:rPr lang="en-US" sz="1800" b="0" i="0" u="none" strike="noStrike" baseline="0" dirty="0">
                <a:solidFill>
                  <a:srgbClr val="FF0000"/>
                </a:solidFill>
                <a:latin typeface="Calibri" panose="020F0502020204030204" pitchFamily="34" charset="0"/>
              </a:rPr>
              <a:t>Overall the results look promising and the accuracy of our model looks really good . </a:t>
            </a:r>
            <a:endParaRPr lang="en-IN" dirty="0">
              <a:solidFill>
                <a:srgbClr val="FF0000"/>
              </a:solidFill>
            </a:endParaRPr>
          </a:p>
        </p:txBody>
      </p:sp>
      <p:pic>
        <p:nvPicPr>
          <p:cNvPr id="5" name="Picture 4">
            <a:extLst>
              <a:ext uri="{FF2B5EF4-FFF2-40B4-BE49-F238E27FC236}">
                <a16:creationId xmlns:a16="http://schemas.microsoft.com/office/drawing/2014/main" id="{3BBAC481-A311-4A9A-A6C7-92AA25ABA603}"/>
              </a:ext>
            </a:extLst>
          </p:cNvPr>
          <p:cNvPicPr>
            <a:picLocks noChangeAspect="1"/>
          </p:cNvPicPr>
          <p:nvPr/>
        </p:nvPicPr>
        <p:blipFill>
          <a:blip r:embed="rId3"/>
          <a:stretch>
            <a:fillRect/>
          </a:stretch>
        </p:blipFill>
        <p:spPr>
          <a:xfrm>
            <a:off x="4148520" y="4617079"/>
            <a:ext cx="7757832" cy="2133785"/>
          </a:xfrm>
          <a:prstGeom prst="rect">
            <a:avLst/>
          </a:prstGeom>
        </p:spPr>
      </p:pic>
      <p:sp>
        <p:nvSpPr>
          <p:cNvPr id="6" name="Arrow: Right 5">
            <a:extLst>
              <a:ext uri="{FF2B5EF4-FFF2-40B4-BE49-F238E27FC236}">
                <a16:creationId xmlns:a16="http://schemas.microsoft.com/office/drawing/2014/main" id="{A3F0FA7A-B157-4F9E-80D4-520336803B42}"/>
              </a:ext>
            </a:extLst>
          </p:cNvPr>
          <p:cNvSpPr/>
          <p:nvPr/>
        </p:nvSpPr>
        <p:spPr>
          <a:xfrm rot="1876374">
            <a:off x="4059928" y="5434413"/>
            <a:ext cx="853967" cy="315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240D045-B63D-448B-93C1-D6A17E3C142C}"/>
              </a:ext>
            </a:extLst>
          </p:cNvPr>
          <p:cNvSpPr txBox="1"/>
          <p:nvPr/>
        </p:nvSpPr>
        <p:spPr>
          <a:xfrm>
            <a:off x="1806797" y="4551764"/>
            <a:ext cx="2680114" cy="1754326"/>
          </a:xfrm>
          <a:prstGeom prst="rect">
            <a:avLst/>
          </a:prstGeom>
          <a:noFill/>
        </p:spPr>
        <p:txBody>
          <a:bodyPr wrap="square" rtlCol="0">
            <a:spAutoFit/>
          </a:bodyPr>
          <a:lstStyle/>
          <a:p>
            <a:r>
              <a:rPr lang="en-IN" dirty="0">
                <a:solidFill>
                  <a:srgbClr val="0070C0"/>
                </a:solidFill>
              </a:rPr>
              <a:t>The accuracy of our model is predicted using Manhattan score which should be as low as possible and we get a score of 5.93</a:t>
            </a:r>
          </a:p>
        </p:txBody>
      </p:sp>
    </p:spTree>
    <p:extLst>
      <p:ext uri="{BB962C8B-B14F-4D97-AF65-F5344CB8AC3E}">
        <p14:creationId xmlns:p14="http://schemas.microsoft.com/office/powerpoint/2010/main" val="1059832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C19213-303A-4AB0-A816-77008DD65DA1}"/>
              </a:ext>
            </a:extLst>
          </p:cNvPr>
          <p:cNvSpPr txBox="1"/>
          <p:nvPr/>
        </p:nvSpPr>
        <p:spPr>
          <a:xfrm>
            <a:off x="3284737" y="2530136"/>
            <a:ext cx="6862439" cy="1569660"/>
          </a:xfrm>
          <a:prstGeom prst="rect">
            <a:avLst/>
          </a:prstGeom>
          <a:noFill/>
        </p:spPr>
        <p:txBody>
          <a:bodyPr wrap="square" rtlCol="0">
            <a:spAutoFit/>
          </a:bodyPr>
          <a:lstStyle/>
          <a:p>
            <a:r>
              <a:rPr lang="en-IN" sz="9600" b="1" dirty="0">
                <a:solidFill>
                  <a:srgbClr val="FF0000"/>
                </a:solidFill>
              </a:rPr>
              <a:t>Thank You</a:t>
            </a:r>
          </a:p>
        </p:txBody>
      </p:sp>
    </p:spTree>
    <p:extLst>
      <p:ext uri="{BB962C8B-B14F-4D97-AF65-F5344CB8AC3E}">
        <p14:creationId xmlns:p14="http://schemas.microsoft.com/office/powerpoint/2010/main" val="1550033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3076D-DB7C-4580-AA90-594F68C81A9D}"/>
              </a:ext>
            </a:extLst>
          </p:cNvPr>
          <p:cNvSpPr>
            <a:spLocks noGrp="1"/>
          </p:cNvSpPr>
          <p:nvPr>
            <p:ph type="title"/>
          </p:nvPr>
        </p:nvSpPr>
        <p:spPr>
          <a:xfrm>
            <a:off x="1484311" y="204187"/>
            <a:ext cx="10018713" cy="763480"/>
          </a:xfrm>
        </p:spPr>
        <p:txBody>
          <a:bodyPr>
            <a:noAutofit/>
          </a:bodyPr>
          <a:lstStyle/>
          <a:p>
            <a:r>
              <a:rPr lang="en-IN" sz="4800" b="1" dirty="0">
                <a:solidFill>
                  <a:srgbClr val="FF0000"/>
                </a:solidFill>
              </a:rPr>
              <a:t>solution</a:t>
            </a:r>
          </a:p>
        </p:txBody>
      </p:sp>
      <p:sp>
        <p:nvSpPr>
          <p:cNvPr id="3" name="TextBox 2">
            <a:extLst>
              <a:ext uri="{FF2B5EF4-FFF2-40B4-BE49-F238E27FC236}">
                <a16:creationId xmlns:a16="http://schemas.microsoft.com/office/drawing/2014/main" id="{9171E9BF-9D1B-4F85-9E06-23C7A1A00BAE}"/>
              </a:ext>
            </a:extLst>
          </p:cNvPr>
          <p:cNvSpPr txBox="1"/>
          <p:nvPr/>
        </p:nvSpPr>
        <p:spPr>
          <a:xfrm>
            <a:off x="1411550" y="1145219"/>
            <a:ext cx="10520038" cy="2954655"/>
          </a:xfrm>
          <a:prstGeom prst="rect">
            <a:avLst/>
          </a:prstGeom>
          <a:noFill/>
        </p:spPr>
        <p:txBody>
          <a:bodyPr wrap="square" rtlCol="0">
            <a:spAutoFit/>
          </a:bodyPr>
          <a:lstStyle/>
          <a:p>
            <a:r>
              <a:rPr lang="en-US" b="0" i="0" u="none" strike="noStrike" baseline="0" dirty="0">
                <a:solidFill>
                  <a:srgbClr val="202020"/>
                </a:solidFill>
                <a:latin typeface="Roboto" panose="02000000000000000000" pitchFamily="2" charset="0"/>
              </a:rPr>
              <a:t>One of the most exciting applications of deep learning is colorizing black and white images. This task needed a lot of human input and hardcoding several years ago but now the whole process can be done end-to-end with the power of AI and deep learning. You might think that you need huge amount of data or long training times to train your model from scratch for this task but in the last few weeks we worked on this and tried many different model architectures, loss functions, training strategies, etc. and finally developed an efficient strategy to train such a model, using the latest advances in deep learning, on a rather small dataset and with really short training times. </a:t>
            </a:r>
          </a:p>
          <a:p>
            <a:r>
              <a:rPr lang="en-US" dirty="0">
                <a:solidFill>
                  <a:srgbClr val="202020"/>
                </a:solidFill>
                <a:latin typeface="Roboto" panose="02000000000000000000" pitchFamily="2" charset="0"/>
              </a:rPr>
              <a:t>                                                               The model is known as </a:t>
            </a:r>
            <a:r>
              <a:rPr lang="en-IN" sz="2000" b="1" i="0" u="none" strike="noStrike" baseline="0" dirty="0">
                <a:solidFill>
                  <a:srgbClr val="FF0000"/>
                </a:solidFill>
                <a:latin typeface="Calibri" panose="020F0502020204030204" pitchFamily="34" charset="0"/>
              </a:rPr>
              <a:t>Generative adversarial network(GAN’s) </a:t>
            </a:r>
            <a:r>
              <a:rPr lang="en-IN" sz="2000" b="0" i="0" u="none" strike="noStrike" baseline="0" dirty="0">
                <a:solidFill>
                  <a:srgbClr val="000000"/>
                </a:solidFill>
                <a:latin typeface="Calibri" panose="020F0502020204030204" pitchFamily="34" charset="0"/>
              </a:rPr>
              <a:t>which uses a</a:t>
            </a:r>
            <a:r>
              <a:rPr lang="en-IN" sz="2000" i="0" u="none" strike="noStrike" baseline="0" dirty="0">
                <a:solidFill>
                  <a:srgbClr val="000000"/>
                </a:solidFill>
                <a:latin typeface="Calibri" panose="020F0502020204030204" pitchFamily="34" charset="0"/>
              </a:rPr>
              <a:t> L1 </a:t>
            </a:r>
            <a:r>
              <a:rPr lang="en-IN" sz="2000" b="0" i="0" u="none" strike="noStrike" baseline="0" dirty="0">
                <a:solidFill>
                  <a:srgbClr val="000000"/>
                </a:solidFill>
                <a:latin typeface="Calibri" panose="020F0502020204030204" pitchFamily="34" charset="0"/>
              </a:rPr>
              <a:t>loss function which is also known as Least Absolute Deviations along with </a:t>
            </a:r>
            <a:r>
              <a:rPr lang="en-IN" sz="2000" i="0" u="none" strike="noStrike" baseline="0" dirty="0">
                <a:solidFill>
                  <a:srgbClr val="000000"/>
                </a:solidFill>
                <a:latin typeface="Calibri" panose="020F0502020204030204" pitchFamily="34" charset="0"/>
              </a:rPr>
              <a:t>Adversarial Loss </a:t>
            </a:r>
            <a:r>
              <a:rPr lang="en-IN" sz="2000" b="0" i="0" u="none" strike="noStrike" baseline="0" dirty="0">
                <a:solidFill>
                  <a:srgbClr val="000000"/>
                </a:solidFill>
                <a:latin typeface="Calibri" panose="020F0502020204030204" pitchFamily="34" charset="0"/>
              </a:rPr>
              <a:t>which helps to solve the problem in an unsupervised manner.</a:t>
            </a:r>
            <a:endParaRPr lang="en-IN" sz="2000" dirty="0"/>
          </a:p>
        </p:txBody>
      </p:sp>
      <p:pic>
        <p:nvPicPr>
          <p:cNvPr id="5" name="Picture 4">
            <a:extLst>
              <a:ext uri="{FF2B5EF4-FFF2-40B4-BE49-F238E27FC236}">
                <a16:creationId xmlns:a16="http://schemas.microsoft.com/office/drawing/2014/main" id="{581A6EAA-C181-4461-84BE-81CDFEA8BE37}"/>
              </a:ext>
            </a:extLst>
          </p:cNvPr>
          <p:cNvPicPr>
            <a:picLocks noChangeAspect="1"/>
          </p:cNvPicPr>
          <p:nvPr/>
        </p:nvPicPr>
        <p:blipFill>
          <a:blip r:embed="rId2"/>
          <a:stretch>
            <a:fillRect/>
          </a:stretch>
        </p:blipFill>
        <p:spPr>
          <a:xfrm>
            <a:off x="2734322" y="4167314"/>
            <a:ext cx="7554897" cy="2561960"/>
          </a:xfrm>
          <a:prstGeom prst="rect">
            <a:avLst/>
          </a:prstGeom>
        </p:spPr>
      </p:pic>
    </p:spTree>
    <p:extLst>
      <p:ext uri="{BB962C8B-B14F-4D97-AF65-F5344CB8AC3E}">
        <p14:creationId xmlns:p14="http://schemas.microsoft.com/office/powerpoint/2010/main" val="890134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D83278-74B4-4EC2-9FC4-F38CD86A35AD}"/>
              </a:ext>
            </a:extLst>
          </p:cNvPr>
          <p:cNvSpPr txBox="1"/>
          <p:nvPr/>
        </p:nvSpPr>
        <p:spPr>
          <a:xfrm>
            <a:off x="3515557" y="337351"/>
            <a:ext cx="5273336" cy="646331"/>
          </a:xfrm>
          <a:prstGeom prst="rect">
            <a:avLst/>
          </a:prstGeom>
          <a:noFill/>
        </p:spPr>
        <p:txBody>
          <a:bodyPr wrap="square" rtlCol="0">
            <a:spAutoFit/>
          </a:bodyPr>
          <a:lstStyle/>
          <a:p>
            <a:r>
              <a:rPr lang="en-IN" sz="3600" b="1" dirty="0">
                <a:solidFill>
                  <a:srgbClr val="FF0000"/>
                </a:solidFill>
              </a:rPr>
              <a:t>How does Gan’s work</a:t>
            </a:r>
          </a:p>
        </p:txBody>
      </p:sp>
      <p:sp>
        <p:nvSpPr>
          <p:cNvPr id="3" name="TextBox 2">
            <a:extLst>
              <a:ext uri="{FF2B5EF4-FFF2-40B4-BE49-F238E27FC236}">
                <a16:creationId xmlns:a16="http://schemas.microsoft.com/office/drawing/2014/main" id="{9C98C685-9D98-4E20-A737-7590EE6B12AB}"/>
              </a:ext>
            </a:extLst>
          </p:cNvPr>
          <p:cNvSpPr txBox="1"/>
          <p:nvPr/>
        </p:nvSpPr>
        <p:spPr>
          <a:xfrm>
            <a:off x="1340498" y="4656700"/>
            <a:ext cx="10591059" cy="923330"/>
          </a:xfrm>
          <a:prstGeom prst="rect">
            <a:avLst/>
          </a:prstGeom>
          <a:noFill/>
        </p:spPr>
        <p:txBody>
          <a:bodyPr wrap="square" rtlCol="0">
            <a:spAutoFit/>
          </a:bodyPr>
          <a:lstStyle/>
          <a:p>
            <a:r>
              <a:rPr lang="en-US" dirty="0">
                <a:solidFill>
                  <a:srgbClr val="202020"/>
                </a:solidFill>
                <a:latin typeface="Roboto" panose="02000000000000000000" pitchFamily="2" charset="0"/>
              </a:rPr>
              <a:t>First we provide an input image to our model then the image is passed through </a:t>
            </a:r>
            <a:r>
              <a:rPr lang="en-US" dirty="0">
                <a:solidFill>
                  <a:srgbClr val="FF0000"/>
                </a:solidFill>
                <a:latin typeface="Roboto" panose="02000000000000000000" pitchFamily="2" charset="0"/>
              </a:rPr>
              <a:t>generator model </a:t>
            </a:r>
            <a:r>
              <a:rPr lang="en-US" dirty="0">
                <a:solidFill>
                  <a:srgbClr val="202020"/>
                </a:solidFill>
                <a:latin typeface="Roboto" panose="02000000000000000000" pitchFamily="2" charset="0"/>
              </a:rPr>
              <a:t>then it is compared with sample image then both of them are passed through </a:t>
            </a:r>
            <a:r>
              <a:rPr lang="en-US" dirty="0">
                <a:solidFill>
                  <a:srgbClr val="FF0000"/>
                </a:solidFill>
                <a:latin typeface="Roboto" panose="02000000000000000000" pitchFamily="2" charset="0"/>
              </a:rPr>
              <a:t>discriminator model </a:t>
            </a:r>
            <a:r>
              <a:rPr lang="en-US" dirty="0">
                <a:solidFill>
                  <a:srgbClr val="202020"/>
                </a:solidFill>
                <a:latin typeface="Roboto" panose="02000000000000000000" pitchFamily="2" charset="0"/>
              </a:rPr>
              <a:t>to identify which one is fake and which one is real.</a:t>
            </a:r>
            <a:endParaRPr lang="en-US" sz="1800" b="0" i="0" u="none" strike="noStrike" baseline="0" dirty="0">
              <a:solidFill>
                <a:srgbClr val="202020"/>
              </a:solidFill>
              <a:latin typeface="Roboto" panose="02000000000000000000" pitchFamily="2" charset="0"/>
            </a:endParaRPr>
          </a:p>
        </p:txBody>
      </p:sp>
      <p:pic>
        <p:nvPicPr>
          <p:cNvPr id="1028" name="Picture 4" descr="Overview of GAN Structure | Generative Adversarial Networks | Google  Developers">
            <a:extLst>
              <a:ext uri="{FF2B5EF4-FFF2-40B4-BE49-F238E27FC236}">
                <a16:creationId xmlns:a16="http://schemas.microsoft.com/office/drawing/2014/main" id="{7AF0D371-318D-42E9-BACA-938E92AECC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0220" y="1134365"/>
            <a:ext cx="9815804" cy="3362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5727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53EBC7-F845-4B89-A86B-917F0AAA9734}"/>
              </a:ext>
            </a:extLst>
          </p:cNvPr>
          <p:cNvSpPr txBox="1"/>
          <p:nvPr/>
        </p:nvSpPr>
        <p:spPr>
          <a:xfrm>
            <a:off x="3684234" y="257452"/>
            <a:ext cx="5646198" cy="646331"/>
          </a:xfrm>
          <a:prstGeom prst="rect">
            <a:avLst/>
          </a:prstGeom>
          <a:noFill/>
        </p:spPr>
        <p:txBody>
          <a:bodyPr wrap="square" rtlCol="0">
            <a:spAutoFit/>
          </a:bodyPr>
          <a:lstStyle/>
          <a:p>
            <a:r>
              <a:rPr lang="en-IN" sz="3600" b="1" dirty="0">
                <a:solidFill>
                  <a:srgbClr val="FF0000"/>
                </a:solidFill>
              </a:rPr>
              <a:t>Loss function we optimize</a:t>
            </a:r>
          </a:p>
        </p:txBody>
      </p:sp>
      <p:sp>
        <p:nvSpPr>
          <p:cNvPr id="6" name="TextBox 5">
            <a:extLst>
              <a:ext uri="{FF2B5EF4-FFF2-40B4-BE49-F238E27FC236}">
                <a16:creationId xmlns:a16="http://schemas.microsoft.com/office/drawing/2014/main" id="{6A7EA0E9-C8DB-49D3-A5D8-6BDE0A751D55}"/>
              </a:ext>
            </a:extLst>
          </p:cNvPr>
          <p:cNvSpPr txBox="1"/>
          <p:nvPr/>
        </p:nvSpPr>
        <p:spPr>
          <a:xfrm>
            <a:off x="2130641" y="4036358"/>
            <a:ext cx="9001958" cy="923330"/>
          </a:xfrm>
          <a:prstGeom prst="rect">
            <a:avLst/>
          </a:prstGeom>
          <a:noFill/>
        </p:spPr>
        <p:txBody>
          <a:bodyPr wrap="square" rtlCol="0">
            <a:spAutoFit/>
          </a:bodyPr>
          <a:lstStyle/>
          <a:p>
            <a:r>
              <a:rPr lang="en-US" sz="1800" b="0" i="0" u="none" strike="noStrike" baseline="0" dirty="0">
                <a:solidFill>
                  <a:srgbClr val="202020"/>
                </a:solidFill>
                <a:latin typeface="Roboto" panose="02000000000000000000" pitchFamily="2" charset="0"/>
              </a:rPr>
              <a:t>our combined loss function is composed of two losses the first one is </a:t>
            </a:r>
            <a:r>
              <a:rPr lang="en-US" dirty="0">
                <a:solidFill>
                  <a:srgbClr val="202020"/>
                </a:solidFill>
                <a:latin typeface="Roboto" panose="02000000000000000000" pitchFamily="2" charset="0"/>
              </a:rPr>
              <a:t>the </a:t>
            </a:r>
            <a:r>
              <a:rPr lang="en-US" dirty="0">
                <a:solidFill>
                  <a:srgbClr val="FF0000"/>
                </a:solidFill>
                <a:latin typeface="Roboto" panose="02000000000000000000" pitchFamily="2" charset="0"/>
              </a:rPr>
              <a:t>adversarial loss </a:t>
            </a:r>
            <a:r>
              <a:rPr lang="en-US" dirty="0">
                <a:solidFill>
                  <a:srgbClr val="202020"/>
                </a:solidFill>
                <a:latin typeface="Roboto" panose="02000000000000000000" pitchFamily="2" charset="0"/>
              </a:rPr>
              <a:t>and the second one is the </a:t>
            </a:r>
            <a:r>
              <a:rPr lang="en-US" dirty="0">
                <a:solidFill>
                  <a:srgbClr val="FF0000"/>
                </a:solidFill>
                <a:latin typeface="Roboto" panose="02000000000000000000" pitchFamily="2" charset="0"/>
              </a:rPr>
              <a:t>L1 loss</a:t>
            </a:r>
            <a:r>
              <a:rPr lang="en-US" dirty="0">
                <a:solidFill>
                  <a:srgbClr val="202020"/>
                </a:solidFill>
                <a:latin typeface="Roboto" panose="02000000000000000000" pitchFamily="2" charset="0"/>
              </a:rPr>
              <a:t>.</a:t>
            </a:r>
          </a:p>
          <a:p>
            <a:r>
              <a:rPr lang="en-US" sz="1800" b="0" i="0" u="none" strike="noStrike" baseline="0" dirty="0">
                <a:solidFill>
                  <a:srgbClr val="202020"/>
                </a:solidFill>
                <a:latin typeface="Roboto" panose="02000000000000000000" pitchFamily="2" charset="0"/>
              </a:rPr>
              <a:t>So our combined loss fun</a:t>
            </a:r>
            <a:r>
              <a:rPr lang="en-US" dirty="0">
                <a:solidFill>
                  <a:srgbClr val="202020"/>
                </a:solidFill>
                <a:latin typeface="Roboto" panose="02000000000000000000" pitchFamily="2" charset="0"/>
              </a:rPr>
              <a:t>ction is:</a:t>
            </a:r>
            <a:r>
              <a:rPr lang="en-US" sz="1800" b="0" i="0" u="none" strike="noStrike" baseline="0" dirty="0">
                <a:solidFill>
                  <a:srgbClr val="202020"/>
                </a:solidFill>
                <a:latin typeface="Roboto" panose="02000000000000000000" pitchFamily="2" charset="0"/>
              </a:rPr>
              <a:t> </a:t>
            </a:r>
            <a:endParaRPr lang="en-IN" dirty="0"/>
          </a:p>
        </p:txBody>
      </p:sp>
      <p:pic>
        <p:nvPicPr>
          <p:cNvPr id="8" name="Picture 7">
            <a:extLst>
              <a:ext uri="{FF2B5EF4-FFF2-40B4-BE49-F238E27FC236}">
                <a16:creationId xmlns:a16="http://schemas.microsoft.com/office/drawing/2014/main" id="{7E234827-981E-4F64-A0E8-11D0F6B416AC}"/>
              </a:ext>
            </a:extLst>
          </p:cNvPr>
          <p:cNvPicPr>
            <a:picLocks noChangeAspect="1"/>
          </p:cNvPicPr>
          <p:nvPr/>
        </p:nvPicPr>
        <p:blipFill>
          <a:blip r:embed="rId2"/>
          <a:stretch>
            <a:fillRect/>
          </a:stretch>
        </p:blipFill>
        <p:spPr>
          <a:xfrm>
            <a:off x="2183363" y="5003605"/>
            <a:ext cx="9001958" cy="676364"/>
          </a:xfrm>
          <a:prstGeom prst="rect">
            <a:avLst/>
          </a:prstGeom>
        </p:spPr>
      </p:pic>
      <p:sp>
        <p:nvSpPr>
          <p:cNvPr id="9" name="TextBox 8">
            <a:extLst>
              <a:ext uri="{FF2B5EF4-FFF2-40B4-BE49-F238E27FC236}">
                <a16:creationId xmlns:a16="http://schemas.microsoft.com/office/drawing/2014/main" id="{367039EC-DA39-4772-B86A-F88A38092D55}"/>
              </a:ext>
            </a:extLst>
          </p:cNvPr>
          <p:cNvSpPr txBox="1"/>
          <p:nvPr/>
        </p:nvSpPr>
        <p:spPr>
          <a:xfrm>
            <a:off x="2130641" y="5679969"/>
            <a:ext cx="8901094" cy="646331"/>
          </a:xfrm>
          <a:prstGeom prst="rect">
            <a:avLst/>
          </a:prstGeom>
          <a:noFill/>
        </p:spPr>
        <p:txBody>
          <a:bodyPr wrap="square" rtlCol="0">
            <a:spAutoFit/>
          </a:bodyPr>
          <a:lstStyle/>
          <a:p>
            <a:r>
              <a:rPr lang="en-US" sz="1800" b="0" i="0" u="none" strike="noStrike" baseline="0" dirty="0">
                <a:solidFill>
                  <a:srgbClr val="202020"/>
                </a:solidFill>
                <a:latin typeface="Roboto" panose="02000000000000000000" pitchFamily="2" charset="0"/>
              </a:rPr>
              <a:t>where λ is a coefficient to balance the contribution of the two losses to the final loss (of course the discriminator loss does not involve the L1 loss). </a:t>
            </a:r>
            <a:endParaRPr lang="en-IN" dirty="0"/>
          </a:p>
        </p:txBody>
      </p:sp>
      <p:pic>
        <p:nvPicPr>
          <p:cNvPr id="2050" name="Picture 2" descr="Understanding GAN Loss Functions - neptune.ai">
            <a:extLst>
              <a:ext uri="{FF2B5EF4-FFF2-40B4-BE49-F238E27FC236}">
                <a16:creationId xmlns:a16="http://schemas.microsoft.com/office/drawing/2014/main" id="{DFEDA73E-8547-4B83-87B8-9479FB4E0B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3363" y="903783"/>
            <a:ext cx="7268547" cy="252521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3C4AFC9-6D98-4E8E-ABE0-52D49686B87F}"/>
              </a:ext>
            </a:extLst>
          </p:cNvPr>
          <p:cNvSpPr txBox="1"/>
          <p:nvPr/>
        </p:nvSpPr>
        <p:spPr>
          <a:xfrm>
            <a:off x="9563878" y="1017037"/>
            <a:ext cx="2519265" cy="2031325"/>
          </a:xfrm>
          <a:prstGeom prst="rect">
            <a:avLst/>
          </a:prstGeom>
          <a:noFill/>
        </p:spPr>
        <p:txBody>
          <a:bodyPr wrap="square" rtlCol="0">
            <a:spAutoFit/>
          </a:bodyPr>
          <a:lstStyle/>
          <a:p>
            <a:r>
              <a:rPr lang="en-IN" dirty="0"/>
              <a:t>In the upper column the </a:t>
            </a:r>
            <a:r>
              <a:rPr lang="en-IN" dirty="0">
                <a:solidFill>
                  <a:srgbClr val="00B050"/>
                </a:solidFill>
              </a:rPr>
              <a:t>green</a:t>
            </a:r>
            <a:r>
              <a:rPr lang="en-IN" dirty="0"/>
              <a:t> line shows the loss for generated output the </a:t>
            </a:r>
            <a:r>
              <a:rPr lang="en-IN" dirty="0">
                <a:solidFill>
                  <a:schemeClr val="accent3"/>
                </a:solidFill>
              </a:rPr>
              <a:t>orange</a:t>
            </a:r>
            <a:r>
              <a:rPr lang="en-IN" dirty="0"/>
              <a:t> and the </a:t>
            </a:r>
            <a:r>
              <a:rPr lang="en-IN" dirty="0">
                <a:solidFill>
                  <a:srgbClr val="0070C0"/>
                </a:solidFill>
              </a:rPr>
              <a:t>blue</a:t>
            </a:r>
            <a:r>
              <a:rPr lang="en-IN" dirty="0"/>
              <a:t> line represent losses for fake image and real output. </a:t>
            </a:r>
          </a:p>
        </p:txBody>
      </p:sp>
    </p:spTree>
    <p:extLst>
      <p:ext uri="{BB962C8B-B14F-4D97-AF65-F5344CB8AC3E}">
        <p14:creationId xmlns:p14="http://schemas.microsoft.com/office/powerpoint/2010/main" val="1755677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E75C3E-7230-4891-B73D-4A5AF57D779C}"/>
              </a:ext>
            </a:extLst>
          </p:cNvPr>
          <p:cNvSpPr txBox="1"/>
          <p:nvPr/>
        </p:nvSpPr>
        <p:spPr>
          <a:xfrm>
            <a:off x="3275860" y="337351"/>
            <a:ext cx="5823751" cy="646331"/>
          </a:xfrm>
          <a:prstGeom prst="rect">
            <a:avLst/>
          </a:prstGeom>
          <a:noFill/>
        </p:spPr>
        <p:txBody>
          <a:bodyPr wrap="square" rtlCol="0">
            <a:spAutoFit/>
          </a:bodyPr>
          <a:lstStyle/>
          <a:p>
            <a:r>
              <a:rPr lang="en-IN" sz="3600" b="1" dirty="0">
                <a:solidFill>
                  <a:srgbClr val="FF0000"/>
                </a:solidFill>
              </a:rPr>
              <a:t>Method to create our model</a:t>
            </a:r>
          </a:p>
        </p:txBody>
      </p:sp>
      <p:sp>
        <p:nvSpPr>
          <p:cNvPr id="3" name="TextBox 2">
            <a:extLst>
              <a:ext uri="{FF2B5EF4-FFF2-40B4-BE49-F238E27FC236}">
                <a16:creationId xmlns:a16="http://schemas.microsoft.com/office/drawing/2014/main" id="{66539207-42A4-42C0-AECB-2EC88B458EB7}"/>
              </a:ext>
            </a:extLst>
          </p:cNvPr>
          <p:cNvSpPr txBox="1"/>
          <p:nvPr/>
        </p:nvSpPr>
        <p:spPr>
          <a:xfrm>
            <a:off x="1491449" y="4412202"/>
            <a:ext cx="9136118" cy="1200329"/>
          </a:xfrm>
          <a:prstGeom prst="rect">
            <a:avLst/>
          </a:prstGeom>
          <a:noFill/>
        </p:spPr>
        <p:txBody>
          <a:bodyPr wrap="square" rtlCol="0">
            <a:spAutoFit/>
          </a:bodyPr>
          <a:lstStyle/>
          <a:p>
            <a:r>
              <a:rPr lang="en-IN" dirty="0"/>
              <a:t>We will create our model in three steps:</a:t>
            </a:r>
          </a:p>
          <a:p>
            <a:pPr marL="342900" indent="-342900">
              <a:buAutoNum type="arabicPeriod"/>
            </a:pPr>
            <a:r>
              <a:rPr lang="en-IN" dirty="0"/>
              <a:t>Creating a baseline network or it is also called the </a:t>
            </a:r>
            <a:r>
              <a:rPr lang="en-IN" b="1" dirty="0">
                <a:solidFill>
                  <a:srgbClr val="FF0000"/>
                </a:solidFill>
              </a:rPr>
              <a:t>generator</a:t>
            </a:r>
            <a:r>
              <a:rPr lang="en-IN" dirty="0">
                <a:solidFill>
                  <a:srgbClr val="FF0000"/>
                </a:solidFill>
              </a:rPr>
              <a:t> </a:t>
            </a:r>
            <a:r>
              <a:rPr lang="en-IN" dirty="0"/>
              <a:t>.</a:t>
            </a:r>
          </a:p>
          <a:p>
            <a:pPr marL="342900" indent="-342900">
              <a:buAutoNum type="arabicPeriod"/>
            </a:pPr>
            <a:r>
              <a:rPr lang="en-IN" dirty="0"/>
              <a:t>Creating a convolutional Gan layer or it is also called the </a:t>
            </a:r>
            <a:r>
              <a:rPr lang="en-IN" b="1" dirty="0">
                <a:solidFill>
                  <a:srgbClr val="FF0000"/>
                </a:solidFill>
              </a:rPr>
              <a:t>discriminator</a:t>
            </a:r>
            <a:r>
              <a:rPr lang="en-IN" dirty="0"/>
              <a:t>.</a:t>
            </a:r>
          </a:p>
          <a:p>
            <a:pPr marL="342900" indent="-342900">
              <a:buAutoNum type="arabicPeriod"/>
            </a:pPr>
            <a:r>
              <a:rPr lang="en-IN" dirty="0"/>
              <a:t>Training the model</a:t>
            </a:r>
          </a:p>
        </p:txBody>
      </p:sp>
      <p:pic>
        <p:nvPicPr>
          <p:cNvPr id="3074" name="Picture 2" descr="Generative Adversarial Networks: Create Data from Noise | Toptal">
            <a:extLst>
              <a:ext uri="{FF2B5EF4-FFF2-40B4-BE49-F238E27FC236}">
                <a16:creationId xmlns:a16="http://schemas.microsoft.com/office/drawing/2014/main" id="{AC67F9CE-3470-4F80-802B-CADEB3CA84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3991" y="983683"/>
            <a:ext cx="7763069" cy="319643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AE27B74-989D-4E0B-99C6-9F2AA4761263}"/>
              </a:ext>
            </a:extLst>
          </p:cNvPr>
          <p:cNvSpPr txBox="1"/>
          <p:nvPr/>
        </p:nvSpPr>
        <p:spPr>
          <a:xfrm>
            <a:off x="10235682" y="1101012"/>
            <a:ext cx="1632857" cy="2585323"/>
          </a:xfrm>
          <a:prstGeom prst="rect">
            <a:avLst/>
          </a:prstGeom>
          <a:noFill/>
        </p:spPr>
        <p:txBody>
          <a:bodyPr wrap="square" rtlCol="0">
            <a:spAutoFit/>
          </a:bodyPr>
          <a:lstStyle/>
          <a:p>
            <a:r>
              <a:rPr lang="en-IN" dirty="0"/>
              <a:t>In this diagram the random noise depicts the input and the discriminator output depicts the final output. </a:t>
            </a:r>
          </a:p>
        </p:txBody>
      </p:sp>
    </p:spTree>
    <p:extLst>
      <p:ext uri="{BB962C8B-B14F-4D97-AF65-F5344CB8AC3E}">
        <p14:creationId xmlns:p14="http://schemas.microsoft.com/office/powerpoint/2010/main" val="3897433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7FC1A3-4096-4491-940A-0E7C7531963F}"/>
              </a:ext>
            </a:extLst>
          </p:cNvPr>
          <p:cNvSpPr txBox="1"/>
          <p:nvPr/>
        </p:nvSpPr>
        <p:spPr>
          <a:xfrm>
            <a:off x="4394447" y="328474"/>
            <a:ext cx="3426780" cy="584775"/>
          </a:xfrm>
          <a:prstGeom prst="rect">
            <a:avLst/>
          </a:prstGeom>
          <a:noFill/>
        </p:spPr>
        <p:txBody>
          <a:bodyPr wrap="square" rtlCol="0">
            <a:spAutoFit/>
          </a:bodyPr>
          <a:lstStyle/>
          <a:p>
            <a:r>
              <a:rPr lang="en-IN" sz="3200" b="1" dirty="0">
                <a:solidFill>
                  <a:srgbClr val="FF0000"/>
                </a:solidFill>
              </a:rPr>
              <a:t>Baseline Network</a:t>
            </a:r>
          </a:p>
        </p:txBody>
      </p:sp>
      <p:pic>
        <p:nvPicPr>
          <p:cNvPr id="5" name="Picture 4">
            <a:extLst>
              <a:ext uri="{FF2B5EF4-FFF2-40B4-BE49-F238E27FC236}">
                <a16:creationId xmlns:a16="http://schemas.microsoft.com/office/drawing/2014/main" id="{238866B3-715E-43D9-9B8A-9086ECE96E83}"/>
              </a:ext>
            </a:extLst>
          </p:cNvPr>
          <p:cNvPicPr>
            <a:picLocks noChangeAspect="1"/>
          </p:cNvPicPr>
          <p:nvPr/>
        </p:nvPicPr>
        <p:blipFill>
          <a:blip r:embed="rId2"/>
          <a:stretch>
            <a:fillRect/>
          </a:stretch>
        </p:blipFill>
        <p:spPr>
          <a:xfrm>
            <a:off x="1841936" y="1200282"/>
            <a:ext cx="9438773" cy="3231759"/>
          </a:xfrm>
          <a:prstGeom prst="rect">
            <a:avLst/>
          </a:prstGeom>
        </p:spPr>
      </p:pic>
      <p:sp>
        <p:nvSpPr>
          <p:cNvPr id="4" name="TextBox 3">
            <a:extLst>
              <a:ext uri="{FF2B5EF4-FFF2-40B4-BE49-F238E27FC236}">
                <a16:creationId xmlns:a16="http://schemas.microsoft.com/office/drawing/2014/main" id="{AE4FA61E-9406-4CA5-9FF9-7D898241DAB3}"/>
              </a:ext>
            </a:extLst>
          </p:cNvPr>
          <p:cNvSpPr txBox="1"/>
          <p:nvPr/>
        </p:nvSpPr>
        <p:spPr>
          <a:xfrm>
            <a:off x="1875453" y="4749282"/>
            <a:ext cx="9498563" cy="923330"/>
          </a:xfrm>
          <a:prstGeom prst="rect">
            <a:avLst/>
          </a:prstGeom>
          <a:noFill/>
        </p:spPr>
        <p:txBody>
          <a:bodyPr wrap="square" rtlCol="0">
            <a:spAutoFit/>
          </a:bodyPr>
          <a:lstStyle/>
          <a:p>
            <a:r>
              <a:rPr lang="en-IN" dirty="0"/>
              <a:t>We can see that firstly the input image is down-sampled using stride of 1 using a 4-4 convo net then the image is again up-sampled to get the output image to be passed to discriminator which consist of 3 channels. We will use </a:t>
            </a:r>
            <a:r>
              <a:rPr lang="en-IN" dirty="0" err="1"/>
              <a:t>relu</a:t>
            </a:r>
            <a:r>
              <a:rPr lang="en-IN" dirty="0"/>
              <a:t> activation function.</a:t>
            </a:r>
          </a:p>
        </p:txBody>
      </p:sp>
      <p:sp>
        <p:nvSpPr>
          <p:cNvPr id="6" name="Arrow: Right 5">
            <a:extLst>
              <a:ext uri="{FF2B5EF4-FFF2-40B4-BE49-F238E27FC236}">
                <a16:creationId xmlns:a16="http://schemas.microsoft.com/office/drawing/2014/main" id="{3CD7DADC-985C-424A-8572-C57F645BAD15}"/>
              </a:ext>
            </a:extLst>
          </p:cNvPr>
          <p:cNvSpPr/>
          <p:nvPr/>
        </p:nvSpPr>
        <p:spPr>
          <a:xfrm rot="3688365">
            <a:off x="2816334" y="1425050"/>
            <a:ext cx="888797" cy="3171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B10CD76C-1E76-4690-9BB9-522D6C80CE01}"/>
              </a:ext>
            </a:extLst>
          </p:cNvPr>
          <p:cNvSpPr txBox="1"/>
          <p:nvPr/>
        </p:nvSpPr>
        <p:spPr>
          <a:xfrm>
            <a:off x="1716833" y="195943"/>
            <a:ext cx="2108718" cy="923330"/>
          </a:xfrm>
          <a:prstGeom prst="rect">
            <a:avLst/>
          </a:prstGeom>
          <a:noFill/>
        </p:spPr>
        <p:txBody>
          <a:bodyPr wrap="square" rtlCol="0">
            <a:spAutoFit/>
          </a:bodyPr>
          <a:lstStyle/>
          <a:p>
            <a:r>
              <a:rPr lang="en-IN" dirty="0">
                <a:solidFill>
                  <a:srgbClr val="FF0000"/>
                </a:solidFill>
              </a:rPr>
              <a:t>We can see number of channels are down-sampled here</a:t>
            </a:r>
          </a:p>
        </p:txBody>
      </p:sp>
      <p:sp>
        <p:nvSpPr>
          <p:cNvPr id="8" name="Arrow: Right 7">
            <a:extLst>
              <a:ext uri="{FF2B5EF4-FFF2-40B4-BE49-F238E27FC236}">
                <a16:creationId xmlns:a16="http://schemas.microsoft.com/office/drawing/2014/main" id="{7F423858-CD45-47C5-8F59-963F63B3B544}"/>
              </a:ext>
            </a:extLst>
          </p:cNvPr>
          <p:cNvSpPr/>
          <p:nvPr/>
        </p:nvSpPr>
        <p:spPr>
          <a:xfrm rot="7275410">
            <a:off x="8151740" y="1407008"/>
            <a:ext cx="855938" cy="3171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71992652-D615-4E9F-87ED-F9AC2DC8E1EC}"/>
              </a:ext>
            </a:extLst>
          </p:cNvPr>
          <p:cNvSpPr txBox="1"/>
          <p:nvPr/>
        </p:nvSpPr>
        <p:spPr>
          <a:xfrm>
            <a:off x="8316800" y="236448"/>
            <a:ext cx="2805290" cy="923330"/>
          </a:xfrm>
          <a:prstGeom prst="rect">
            <a:avLst/>
          </a:prstGeom>
          <a:noFill/>
        </p:spPr>
        <p:txBody>
          <a:bodyPr wrap="square" rtlCol="0">
            <a:spAutoFit/>
          </a:bodyPr>
          <a:lstStyle/>
          <a:p>
            <a:r>
              <a:rPr lang="en-IN" dirty="0">
                <a:solidFill>
                  <a:srgbClr val="FF0000"/>
                </a:solidFill>
              </a:rPr>
              <a:t>Here the number of channels are being up-sampled</a:t>
            </a:r>
          </a:p>
        </p:txBody>
      </p:sp>
    </p:spTree>
    <p:extLst>
      <p:ext uri="{BB962C8B-B14F-4D97-AF65-F5344CB8AC3E}">
        <p14:creationId xmlns:p14="http://schemas.microsoft.com/office/powerpoint/2010/main" val="1701968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B89C3D-8A4D-4E7E-9A4E-EC401DD6A4B2}"/>
              </a:ext>
            </a:extLst>
          </p:cNvPr>
          <p:cNvPicPr>
            <a:picLocks noChangeAspect="1"/>
          </p:cNvPicPr>
          <p:nvPr/>
        </p:nvPicPr>
        <p:blipFill>
          <a:blip r:embed="rId2"/>
          <a:stretch>
            <a:fillRect/>
          </a:stretch>
        </p:blipFill>
        <p:spPr>
          <a:xfrm>
            <a:off x="2015229" y="745724"/>
            <a:ext cx="9854213" cy="4128117"/>
          </a:xfrm>
          <a:prstGeom prst="rect">
            <a:avLst/>
          </a:prstGeom>
        </p:spPr>
      </p:pic>
      <p:pic>
        <p:nvPicPr>
          <p:cNvPr id="9" name="Picture 8">
            <a:extLst>
              <a:ext uri="{FF2B5EF4-FFF2-40B4-BE49-F238E27FC236}">
                <a16:creationId xmlns:a16="http://schemas.microsoft.com/office/drawing/2014/main" id="{4C5C9AB5-6B82-46BE-8831-472A8E9BF188}"/>
              </a:ext>
            </a:extLst>
          </p:cNvPr>
          <p:cNvPicPr>
            <a:picLocks noChangeAspect="1"/>
          </p:cNvPicPr>
          <p:nvPr/>
        </p:nvPicPr>
        <p:blipFill>
          <a:blip r:embed="rId3"/>
          <a:stretch>
            <a:fillRect/>
          </a:stretch>
        </p:blipFill>
        <p:spPr>
          <a:xfrm>
            <a:off x="2015230" y="4873841"/>
            <a:ext cx="9854212" cy="1127464"/>
          </a:xfrm>
          <a:prstGeom prst="rect">
            <a:avLst/>
          </a:prstGeom>
        </p:spPr>
      </p:pic>
      <p:sp>
        <p:nvSpPr>
          <p:cNvPr id="10" name="TextBox 9">
            <a:extLst>
              <a:ext uri="{FF2B5EF4-FFF2-40B4-BE49-F238E27FC236}">
                <a16:creationId xmlns:a16="http://schemas.microsoft.com/office/drawing/2014/main" id="{6A20712A-AA61-47D7-9C3B-284443EB6443}"/>
              </a:ext>
            </a:extLst>
          </p:cNvPr>
          <p:cNvSpPr txBox="1"/>
          <p:nvPr/>
        </p:nvSpPr>
        <p:spPr>
          <a:xfrm>
            <a:off x="1890942" y="222504"/>
            <a:ext cx="4953742" cy="523220"/>
          </a:xfrm>
          <a:prstGeom prst="rect">
            <a:avLst/>
          </a:prstGeom>
          <a:noFill/>
        </p:spPr>
        <p:txBody>
          <a:bodyPr wrap="square" rtlCol="0">
            <a:spAutoFit/>
          </a:bodyPr>
          <a:lstStyle/>
          <a:p>
            <a:r>
              <a:rPr lang="en-IN" sz="2800" b="1" dirty="0">
                <a:solidFill>
                  <a:srgbClr val="FF0000"/>
                </a:solidFill>
              </a:rPr>
              <a:t>This is our baseline network:</a:t>
            </a:r>
          </a:p>
        </p:txBody>
      </p:sp>
      <p:sp>
        <p:nvSpPr>
          <p:cNvPr id="2" name="Arrow: Right 1">
            <a:extLst>
              <a:ext uri="{FF2B5EF4-FFF2-40B4-BE49-F238E27FC236}">
                <a16:creationId xmlns:a16="http://schemas.microsoft.com/office/drawing/2014/main" id="{46CF9111-E328-453F-A9AB-368FA5D8F3BA}"/>
              </a:ext>
            </a:extLst>
          </p:cNvPr>
          <p:cNvSpPr/>
          <p:nvPr/>
        </p:nvSpPr>
        <p:spPr>
          <a:xfrm rot="10800000">
            <a:off x="8444204" y="1940767"/>
            <a:ext cx="989045" cy="35456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F36E8BC0-2A9C-4472-91D7-962BD206F9BC}"/>
              </a:ext>
            </a:extLst>
          </p:cNvPr>
          <p:cNvSpPr txBox="1"/>
          <p:nvPr/>
        </p:nvSpPr>
        <p:spPr>
          <a:xfrm>
            <a:off x="9600297" y="1794883"/>
            <a:ext cx="1651519" cy="646331"/>
          </a:xfrm>
          <a:prstGeom prst="rect">
            <a:avLst/>
          </a:prstGeom>
          <a:noFill/>
        </p:spPr>
        <p:txBody>
          <a:bodyPr wrap="square" rtlCol="0">
            <a:spAutoFit/>
          </a:bodyPr>
          <a:lstStyle/>
          <a:p>
            <a:r>
              <a:rPr lang="en-IN" dirty="0">
                <a:solidFill>
                  <a:srgbClr val="FF0000"/>
                </a:solidFill>
              </a:rPr>
              <a:t>This part shows </a:t>
            </a:r>
            <a:r>
              <a:rPr lang="en-IN" dirty="0" err="1">
                <a:solidFill>
                  <a:srgbClr val="FF0000"/>
                </a:solidFill>
              </a:rPr>
              <a:t>upsampling</a:t>
            </a:r>
            <a:endParaRPr lang="en-IN" dirty="0">
              <a:solidFill>
                <a:srgbClr val="FF0000"/>
              </a:solidFill>
            </a:endParaRPr>
          </a:p>
        </p:txBody>
      </p:sp>
      <p:sp>
        <p:nvSpPr>
          <p:cNvPr id="4" name="Arrow: Right 3">
            <a:extLst>
              <a:ext uri="{FF2B5EF4-FFF2-40B4-BE49-F238E27FC236}">
                <a16:creationId xmlns:a16="http://schemas.microsoft.com/office/drawing/2014/main" id="{12C0DEA5-315B-4895-BF39-14B40DA5D944}"/>
              </a:ext>
            </a:extLst>
          </p:cNvPr>
          <p:cNvSpPr/>
          <p:nvPr/>
        </p:nvSpPr>
        <p:spPr>
          <a:xfrm>
            <a:off x="1890942" y="4170784"/>
            <a:ext cx="329744" cy="3638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E8ADB84-B291-447A-8D35-341C92D68215}"/>
              </a:ext>
            </a:extLst>
          </p:cNvPr>
          <p:cNvSpPr txBox="1"/>
          <p:nvPr/>
        </p:nvSpPr>
        <p:spPr>
          <a:xfrm>
            <a:off x="989045" y="4002833"/>
            <a:ext cx="901896" cy="1477328"/>
          </a:xfrm>
          <a:prstGeom prst="rect">
            <a:avLst/>
          </a:prstGeom>
          <a:noFill/>
        </p:spPr>
        <p:txBody>
          <a:bodyPr wrap="square" rtlCol="0">
            <a:spAutoFit/>
          </a:bodyPr>
          <a:lstStyle/>
          <a:p>
            <a:r>
              <a:rPr lang="en-IN" dirty="0">
                <a:solidFill>
                  <a:srgbClr val="FF0000"/>
                </a:solidFill>
              </a:rPr>
              <a:t>This shows down-sampling</a:t>
            </a:r>
          </a:p>
        </p:txBody>
      </p:sp>
    </p:spTree>
    <p:extLst>
      <p:ext uri="{BB962C8B-B14F-4D97-AF65-F5344CB8AC3E}">
        <p14:creationId xmlns:p14="http://schemas.microsoft.com/office/powerpoint/2010/main" val="1543752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A7056A-BD05-465D-BB20-FAE57FFB7379}"/>
              </a:ext>
            </a:extLst>
          </p:cNvPr>
          <p:cNvSpPr txBox="1"/>
          <p:nvPr/>
        </p:nvSpPr>
        <p:spPr>
          <a:xfrm>
            <a:off x="4009748" y="146482"/>
            <a:ext cx="4172504" cy="646331"/>
          </a:xfrm>
          <a:prstGeom prst="rect">
            <a:avLst/>
          </a:prstGeom>
          <a:noFill/>
        </p:spPr>
        <p:txBody>
          <a:bodyPr wrap="square" rtlCol="0">
            <a:spAutoFit/>
          </a:bodyPr>
          <a:lstStyle/>
          <a:p>
            <a:r>
              <a:rPr lang="en-IN" sz="3600" b="1" i="0" u="none" strike="noStrike" baseline="0" dirty="0">
                <a:solidFill>
                  <a:srgbClr val="FF0000"/>
                </a:solidFill>
                <a:latin typeface="Calibri" panose="020F0502020204030204" pitchFamily="34" charset="0"/>
              </a:rPr>
              <a:t>Convolutional GAN</a:t>
            </a:r>
            <a:endParaRPr lang="en-IN" sz="3600" dirty="0">
              <a:solidFill>
                <a:srgbClr val="FF0000"/>
              </a:solidFill>
            </a:endParaRPr>
          </a:p>
        </p:txBody>
      </p:sp>
      <p:pic>
        <p:nvPicPr>
          <p:cNvPr id="6" name="Picture 5" descr="Diagram&#10;&#10;Description automatically generated">
            <a:extLst>
              <a:ext uri="{FF2B5EF4-FFF2-40B4-BE49-F238E27FC236}">
                <a16:creationId xmlns:a16="http://schemas.microsoft.com/office/drawing/2014/main" id="{727AF30E-5EED-40E9-9191-CFEE375F1017}"/>
              </a:ext>
            </a:extLst>
          </p:cNvPr>
          <p:cNvPicPr>
            <a:picLocks noChangeAspect="1"/>
          </p:cNvPicPr>
          <p:nvPr/>
        </p:nvPicPr>
        <p:blipFill>
          <a:blip r:embed="rId2"/>
          <a:stretch>
            <a:fillRect/>
          </a:stretch>
        </p:blipFill>
        <p:spPr>
          <a:xfrm>
            <a:off x="2822615" y="961053"/>
            <a:ext cx="6396030" cy="3247058"/>
          </a:xfrm>
          <a:prstGeom prst="rect">
            <a:avLst/>
          </a:prstGeom>
        </p:spPr>
      </p:pic>
      <p:sp>
        <p:nvSpPr>
          <p:cNvPr id="7" name="TextBox 6">
            <a:extLst>
              <a:ext uri="{FF2B5EF4-FFF2-40B4-BE49-F238E27FC236}">
                <a16:creationId xmlns:a16="http://schemas.microsoft.com/office/drawing/2014/main" id="{3E596646-EDAD-4B48-BA3B-512D02108D10}"/>
              </a:ext>
            </a:extLst>
          </p:cNvPr>
          <p:cNvSpPr txBox="1"/>
          <p:nvPr/>
        </p:nvSpPr>
        <p:spPr>
          <a:xfrm>
            <a:off x="2090057" y="4693298"/>
            <a:ext cx="9274629" cy="923330"/>
          </a:xfrm>
          <a:prstGeom prst="rect">
            <a:avLst/>
          </a:prstGeom>
          <a:noFill/>
        </p:spPr>
        <p:txBody>
          <a:bodyPr wrap="square" rtlCol="0">
            <a:spAutoFit/>
          </a:bodyPr>
          <a:lstStyle/>
          <a:p>
            <a:r>
              <a:rPr lang="en-IN" dirty="0"/>
              <a:t>Now in the discriminator part the number of input channels are doubled in each down-sampling .</a:t>
            </a:r>
          </a:p>
          <a:p>
            <a:r>
              <a:rPr lang="en-IN" dirty="0"/>
              <a:t>We use </a:t>
            </a:r>
            <a:r>
              <a:rPr lang="en-IN" dirty="0" err="1"/>
              <a:t>Relu</a:t>
            </a:r>
            <a:r>
              <a:rPr lang="en-IN" dirty="0"/>
              <a:t> activation function in this model and at the end we use sigmoid function which discriminates the real and fake image.</a:t>
            </a:r>
          </a:p>
        </p:txBody>
      </p:sp>
      <p:sp>
        <p:nvSpPr>
          <p:cNvPr id="10" name="Arrow: Right 9">
            <a:extLst>
              <a:ext uri="{FF2B5EF4-FFF2-40B4-BE49-F238E27FC236}">
                <a16:creationId xmlns:a16="http://schemas.microsoft.com/office/drawing/2014/main" id="{5DB04A5F-7033-4508-9D98-1D8D0573C09B}"/>
              </a:ext>
            </a:extLst>
          </p:cNvPr>
          <p:cNvSpPr/>
          <p:nvPr/>
        </p:nvSpPr>
        <p:spPr>
          <a:xfrm>
            <a:off x="2444620" y="3294107"/>
            <a:ext cx="1772816" cy="4661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Down 10">
            <a:extLst>
              <a:ext uri="{FF2B5EF4-FFF2-40B4-BE49-F238E27FC236}">
                <a16:creationId xmlns:a16="http://schemas.microsoft.com/office/drawing/2014/main" id="{911C8B9C-5A57-441E-A4A1-6F1F29722F8C}"/>
              </a:ext>
            </a:extLst>
          </p:cNvPr>
          <p:cNvSpPr/>
          <p:nvPr/>
        </p:nvSpPr>
        <p:spPr>
          <a:xfrm rot="5400000">
            <a:off x="9145502" y="3530039"/>
            <a:ext cx="317241" cy="88651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EAD40B22-6B39-4FC8-A35E-655ACEA72BC1}"/>
              </a:ext>
            </a:extLst>
          </p:cNvPr>
          <p:cNvSpPr txBox="1"/>
          <p:nvPr/>
        </p:nvSpPr>
        <p:spPr>
          <a:xfrm>
            <a:off x="1203649" y="3004457"/>
            <a:ext cx="1119673" cy="1477328"/>
          </a:xfrm>
          <a:prstGeom prst="rect">
            <a:avLst/>
          </a:prstGeom>
          <a:noFill/>
        </p:spPr>
        <p:txBody>
          <a:bodyPr wrap="square" rtlCol="0">
            <a:spAutoFit/>
          </a:bodyPr>
          <a:lstStyle/>
          <a:p>
            <a:r>
              <a:rPr lang="en-IN" dirty="0">
                <a:solidFill>
                  <a:srgbClr val="FF0000"/>
                </a:solidFill>
              </a:rPr>
              <a:t>The number of input channels is 4 here</a:t>
            </a:r>
          </a:p>
        </p:txBody>
      </p:sp>
      <p:sp>
        <p:nvSpPr>
          <p:cNvPr id="13" name="TextBox 12">
            <a:extLst>
              <a:ext uri="{FF2B5EF4-FFF2-40B4-BE49-F238E27FC236}">
                <a16:creationId xmlns:a16="http://schemas.microsoft.com/office/drawing/2014/main" id="{85A29695-917E-4E56-8C26-4610C990AA89}"/>
              </a:ext>
            </a:extLst>
          </p:cNvPr>
          <p:cNvSpPr txBox="1"/>
          <p:nvPr/>
        </p:nvSpPr>
        <p:spPr>
          <a:xfrm>
            <a:off x="9747380" y="3076011"/>
            <a:ext cx="2519960" cy="1477328"/>
          </a:xfrm>
          <a:prstGeom prst="rect">
            <a:avLst/>
          </a:prstGeom>
          <a:noFill/>
        </p:spPr>
        <p:txBody>
          <a:bodyPr wrap="square" rtlCol="0">
            <a:spAutoFit/>
          </a:bodyPr>
          <a:lstStyle/>
          <a:p>
            <a:r>
              <a:rPr lang="en-IN" dirty="0">
                <a:solidFill>
                  <a:srgbClr val="FF0000"/>
                </a:solidFill>
              </a:rPr>
              <a:t>But the number of output channels is 64 here which specifies that the channels are doubled </a:t>
            </a:r>
            <a:r>
              <a:rPr lang="en-IN" dirty="0" err="1">
                <a:solidFill>
                  <a:srgbClr val="FF0000"/>
                </a:solidFill>
              </a:rPr>
              <a:t>everytime</a:t>
            </a:r>
            <a:r>
              <a:rPr lang="en-IN" dirty="0"/>
              <a:t>.</a:t>
            </a:r>
          </a:p>
        </p:txBody>
      </p:sp>
    </p:spTree>
    <p:extLst>
      <p:ext uri="{BB962C8B-B14F-4D97-AF65-F5344CB8AC3E}">
        <p14:creationId xmlns:p14="http://schemas.microsoft.com/office/powerpoint/2010/main" val="1718188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C14E4C-4914-4243-8BEB-7E9ACBEDC569}"/>
              </a:ext>
            </a:extLst>
          </p:cNvPr>
          <p:cNvPicPr>
            <a:picLocks noChangeAspect="1"/>
          </p:cNvPicPr>
          <p:nvPr/>
        </p:nvPicPr>
        <p:blipFill>
          <a:blip r:embed="rId2"/>
          <a:stretch>
            <a:fillRect/>
          </a:stretch>
        </p:blipFill>
        <p:spPr>
          <a:xfrm>
            <a:off x="2000209" y="1276165"/>
            <a:ext cx="9815970" cy="4305670"/>
          </a:xfrm>
          <a:prstGeom prst="rect">
            <a:avLst/>
          </a:prstGeom>
        </p:spPr>
      </p:pic>
      <p:sp>
        <p:nvSpPr>
          <p:cNvPr id="4" name="TextBox 3">
            <a:extLst>
              <a:ext uri="{FF2B5EF4-FFF2-40B4-BE49-F238E27FC236}">
                <a16:creationId xmlns:a16="http://schemas.microsoft.com/office/drawing/2014/main" id="{9E15B3C1-989B-478D-9E9F-DF3CD4302E46}"/>
              </a:ext>
            </a:extLst>
          </p:cNvPr>
          <p:cNvSpPr txBox="1"/>
          <p:nvPr/>
        </p:nvSpPr>
        <p:spPr>
          <a:xfrm>
            <a:off x="1873188" y="461639"/>
            <a:ext cx="5557422" cy="584775"/>
          </a:xfrm>
          <a:prstGeom prst="rect">
            <a:avLst/>
          </a:prstGeom>
          <a:noFill/>
        </p:spPr>
        <p:txBody>
          <a:bodyPr wrap="square" rtlCol="0">
            <a:spAutoFit/>
          </a:bodyPr>
          <a:lstStyle/>
          <a:p>
            <a:r>
              <a:rPr lang="en-IN" sz="3200" b="1" dirty="0">
                <a:solidFill>
                  <a:srgbClr val="FF0000"/>
                </a:solidFill>
              </a:rPr>
              <a:t>Creating the convo Gan layer:</a:t>
            </a:r>
            <a:endParaRPr lang="en-IN" dirty="0"/>
          </a:p>
        </p:txBody>
      </p:sp>
      <p:sp>
        <p:nvSpPr>
          <p:cNvPr id="2" name="Arrow: Right 1">
            <a:extLst>
              <a:ext uri="{FF2B5EF4-FFF2-40B4-BE49-F238E27FC236}">
                <a16:creationId xmlns:a16="http://schemas.microsoft.com/office/drawing/2014/main" id="{9CBA216E-1B4F-4E4B-80D7-B6C1A1CF8E34}"/>
              </a:ext>
            </a:extLst>
          </p:cNvPr>
          <p:cNvSpPr/>
          <p:nvPr/>
        </p:nvSpPr>
        <p:spPr>
          <a:xfrm rot="10800000">
            <a:off x="9095082" y="2682551"/>
            <a:ext cx="692730" cy="25192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F9214FA-C31B-4612-9CAD-C738B696B838}"/>
              </a:ext>
            </a:extLst>
          </p:cNvPr>
          <p:cNvSpPr txBox="1"/>
          <p:nvPr/>
        </p:nvSpPr>
        <p:spPr>
          <a:xfrm>
            <a:off x="10021078" y="2416629"/>
            <a:ext cx="1688840" cy="1200329"/>
          </a:xfrm>
          <a:prstGeom prst="rect">
            <a:avLst/>
          </a:prstGeom>
          <a:noFill/>
        </p:spPr>
        <p:txBody>
          <a:bodyPr wrap="square" rtlCol="0">
            <a:spAutoFit/>
          </a:bodyPr>
          <a:lstStyle/>
          <a:p>
            <a:r>
              <a:rPr lang="en-IN" dirty="0">
                <a:solidFill>
                  <a:srgbClr val="FF0000"/>
                </a:solidFill>
              </a:rPr>
              <a:t>We can see the number of channels being doubled here</a:t>
            </a:r>
          </a:p>
        </p:txBody>
      </p:sp>
    </p:spTree>
    <p:extLst>
      <p:ext uri="{BB962C8B-B14F-4D97-AF65-F5344CB8AC3E}">
        <p14:creationId xmlns:p14="http://schemas.microsoft.com/office/powerpoint/2010/main" val="14807115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BC1C1C"/>
      </a:accent1>
      <a:accent2>
        <a:srgbClr val="F67534"/>
      </a:accent2>
      <a:accent3>
        <a:srgbClr val="EAAC35"/>
      </a:accent3>
      <a:accent4>
        <a:srgbClr val="9BAF68"/>
      </a:accent4>
      <a:accent5>
        <a:srgbClr val="68B9A6"/>
      </a:accent5>
      <a:accent6>
        <a:srgbClr val="50B1D4"/>
      </a:accent6>
      <a:hlink>
        <a:srgbClr val="E46416"/>
      </a:hlink>
      <a:folHlink>
        <a:srgbClr val="EE934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93B4CCAC-FD5A-4D59-B1AC-EAF45910B5A9}"/>
    </a:ext>
  </a:extLst>
</a:theme>
</file>

<file path=docProps/app.xml><?xml version="1.0" encoding="utf-8"?>
<Properties xmlns="http://schemas.openxmlformats.org/officeDocument/2006/extended-properties" xmlns:vt="http://schemas.openxmlformats.org/officeDocument/2006/docPropsVTypes">
  <Template>TM03457496[[fn=Parallax]]</Template>
  <TotalTime>322</TotalTime>
  <Words>869</Words>
  <Application>Microsoft Office PowerPoint</Application>
  <PresentationFormat>Widescreen</PresentationFormat>
  <Paragraphs>49</Paragraphs>
  <Slides>14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Corbel</vt:lpstr>
      <vt:lpstr>Roboto</vt:lpstr>
      <vt:lpstr>Parallax</vt:lpstr>
      <vt:lpstr>EXPLO PRESENTATION</vt:lpstr>
      <vt:lpstr>solution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 PRESENTATION</dc:title>
  <dc:creator>Dipanshu Chaudhary</dc:creator>
  <cp:lastModifiedBy>Dipanshu Chaudhary</cp:lastModifiedBy>
  <cp:revision>49</cp:revision>
  <dcterms:created xsi:type="dcterms:W3CDTF">2022-04-22T07:15:46Z</dcterms:created>
  <dcterms:modified xsi:type="dcterms:W3CDTF">2022-05-03T16:48:31Z</dcterms:modified>
</cp:coreProperties>
</file>

<file path=docProps/thumbnail.jpeg>
</file>